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24384000" cy="13716000"/>
  <p:notesSz cx="6858000" cy="9144000"/>
  <p:embeddedFontLst>
    <p:embeddedFont>
      <p:font typeface="Gotham Bold" panose="02000604030000020004" pitchFamily="2" charset="0"/>
      <p:bold r:id="rId15"/>
      <p:italic r:id="rId16"/>
    </p:embeddedFont>
    <p:embeddedFont>
      <p:font typeface="Gotham Book" panose="02000604040000020004" pitchFamily="2" charset="0"/>
      <p:regular r:id="rId17"/>
      <p:italic r:id="rId18"/>
    </p:embeddedFont>
    <p:embeddedFont>
      <p:font typeface="Gotham Medium" panose="02000604030000020004" pitchFamily="2" charset="0"/>
      <p:regular r:id="rId19"/>
      <p:italic r:id="rId20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58" d="100"/>
          <a:sy n="58" d="100"/>
        </p:scale>
        <p:origin x="92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52" name="Shape 15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 b="0" i="0">
        <a:latin typeface="Gotham Book" panose="02000604040000020004" pitchFamily="2" charset="0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5" name="Rectangle"/>
          <p:cNvSpPr/>
          <p:nvPr/>
        </p:nvSpPr>
        <p:spPr>
          <a:xfrm>
            <a:off x="3097" y="1128810"/>
            <a:ext cx="856003" cy="3000762"/>
          </a:xfrm>
          <a:prstGeom prst="rect">
            <a:avLst/>
          </a:prstGeom>
          <a:solidFill>
            <a:srgbClr val="DCBC1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b="0" i="0" dirty="0">
              <a:latin typeface="Gotham Medium" panose="02000604030000020004" pitchFamily="2" charset="0"/>
            </a:endParaRPr>
          </a:p>
        </p:txBody>
      </p:sp>
      <p:pic>
        <p:nvPicPr>
          <p:cNvPr id="16" name="25909D99-4125-48FD-A7AF-ED0B2FBA8D72-2-2-1.png" descr="25909D99-4125-48FD-A7AF-ED0B2FBA8D72-2-2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592" y="12371364"/>
            <a:ext cx="2729282" cy="815316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4411" y="13076008"/>
            <a:ext cx="415178" cy="379591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/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r>
              <a:t>Fact information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Gotham Bold"/>
                <a:ea typeface="Gotham Bold"/>
                <a:cs typeface="Gotham Bold"/>
                <a:sym typeface="Gotham Bold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Gotham Bold"/>
                <a:ea typeface="Gotham Bold"/>
                <a:cs typeface="Gotham Bold"/>
                <a:sym typeface="Gotham Bold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Gotham Bold"/>
                <a:ea typeface="Gotham Bold"/>
                <a:cs typeface="Gotham Bold"/>
                <a:sym typeface="Gotham Bold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Gotham Bold"/>
                <a:ea typeface="Gotham Bold"/>
                <a:cs typeface="Gotham Bold"/>
                <a:sym typeface="Gotham Bold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spc="-250">
                <a:latin typeface="Gotham Bold"/>
                <a:ea typeface="Gotham Bold"/>
                <a:cs typeface="Gotham Bold"/>
                <a:sym typeface="Gotham 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r>
              <a:t>Attribution</a:t>
            </a:r>
          </a:p>
        </p:txBody>
      </p:sp>
      <p:sp>
        <p:nvSpPr>
          <p:cNvPr id="119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z="8500" spc="-170"/>
            </a:lvl1pPr>
            <a:lvl2pPr marL="638923" indent="-12700">
              <a:spcBef>
                <a:spcPts val="0"/>
              </a:spcBef>
              <a:buSzTx/>
              <a:buNone/>
              <a:defRPr sz="8500" spc="-170"/>
            </a:lvl2pPr>
            <a:lvl3pPr marL="638923" indent="444500">
              <a:spcBef>
                <a:spcPts val="0"/>
              </a:spcBef>
              <a:buSzTx/>
              <a:buNone/>
              <a:defRPr sz="8500" spc="-170"/>
            </a:lvl3pPr>
            <a:lvl4pPr marL="638923" indent="901700">
              <a:spcBef>
                <a:spcPts val="0"/>
              </a:spcBef>
              <a:buSzTx/>
              <a:buNone/>
              <a:defRPr sz="8500" spc="-170"/>
            </a:lvl4pPr>
            <a:lvl5pPr marL="638923" indent="1358900">
              <a:spcBef>
                <a:spcPts val="0"/>
              </a:spcBef>
              <a:buSzTx/>
              <a:buNone/>
              <a:defRPr sz="8500" spc="-170"/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862804876_960x639.jpg"/>
          <p:cNvSpPr>
            <a:spLocks noGrp="1"/>
          </p:cNvSpPr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8" name="824910546_2681x1332.jpg"/>
          <p:cNvSpPr>
            <a:spLocks noGrp="1"/>
          </p:cNvSpPr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9" name="575395635_960x639.jpg"/>
          <p:cNvSpPr>
            <a:spLocks noGrp="1"/>
          </p:cNvSpPr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Image"/>
          <p:cNvSpPr>
            <a:spLocks noGrp="1"/>
          </p:cNvSpPr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Phot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Image"/>
          <p:cNvSpPr>
            <a:spLocks noGrp="1"/>
          </p:cNvSpPr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5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b="0" i="0" spc="-232">
                <a:latin typeface="Gotham Book" panose="02000604040000020004" pitchFamily="2" charset="0"/>
                <a:ea typeface="+mn-ea"/>
                <a:cs typeface="+mn-cs"/>
                <a:sym typeface="Helvetica Neue"/>
              </a:defRPr>
            </a:lvl1pPr>
          </a:lstStyle>
          <a:p>
            <a:r>
              <a:rPr dirty="0"/>
              <a:t>Presentation Title</a:t>
            </a:r>
          </a:p>
        </p:txBody>
      </p:sp>
      <p:sp>
        <p:nvSpPr>
          <p:cNvPr id="26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0" i="0">
                <a:latin typeface="Gotham Book" panose="02000604040000020004" pitchFamily="2" charset="0"/>
                <a:ea typeface="+mn-ea"/>
                <a:cs typeface="+mn-cs"/>
                <a:sym typeface="Helvetica Neue"/>
              </a:defRPr>
            </a:lvl1pPr>
          </a:lstStyle>
          <a:p>
            <a:r>
              <a:rPr dirty="0"/>
              <a:t>Author and Date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0" i="0">
                <a:latin typeface="Gotham Book" panose="02000604040000020004" pitchFamily="2" charset="0"/>
                <a:ea typeface="+mn-ea"/>
                <a:cs typeface="+mn-cs"/>
                <a:sym typeface="Helvetica Neue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0" i="0">
                <a:latin typeface="Gotham Book" panose="02000604040000020004" pitchFamily="2" charset="0"/>
                <a:ea typeface="+mn-ea"/>
                <a:cs typeface="+mn-cs"/>
                <a:sym typeface="Helvetica Neue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0" i="0">
                <a:latin typeface="Gotham Book" panose="02000604040000020004" pitchFamily="2" charset="0"/>
                <a:ea typeface="+mn-ea"/>
                <a:cs typeface="+mn-cs"/>
                <a:sym typeface="Helvetica Neue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0" i="0">
                <a:latin typeface="Gotham Book" panose="02000604040000020004" pitchFamily="2" charset="0"/>
                <a:ea typeface="+mn-ea"/>
                <a:cs typeface="+mn-cs"/>
                <a:sym typeface="Helvetica Neue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0" i="0">
                <a:latin typeface="Gotham Book" panose="02000604040000020004" pitchFamily="2" charset="0"/>
                <a:ea typeface="+mn-ea"/>
                <a:cs typeface="+mn-cs"/>
                <a:sym typeface="Helvetica Neue"/>
              </a:defRPr>
            </a:lvl5pPr>
          </a:lstStyle>
          <a:p>
            <a:r>
              <a:rPr dirty="0"/>
              <a:t>Presentation Subtitle 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7" name="92709243_1322x1323.jpeg"/>
          <p:cNvSpPr>
            <a:spLocks noGrp="1"/>
          </p:cNvSpPr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78163" y="13080242"/>
            <a:ext cx="415178" cy="379591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6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47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65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6" name="824910546_2681x1332.jpg"/>
          <p:cNvSpPr>
            <a:spLocks noGrp="1"/>
          </p:cNvSpPr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spc="-232"/>
            </a:lvl1pPr>
          </a:lstStyle>
          <a:p>
            <a:r>
              <a:t>Section Title</a:t>
            </a:r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78163" y="13080242"/>
            <a:ext cx="415178" cy="379591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92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Gotham Bold"/>
                <a:ea typeface="Gotham Bold"/>
                <a:cs typeface="Gotham Bold"/>
                <a:sym typeface="Gotham Bold"/>
              </a:defRPr>
            </a:lvl1pPr>
          </a:lstStyle>
          <a:p>
            <a:r>
              <a:t>Agenda Subtitle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Rectangle"/>
          <p:cNvSpPr/>
          <p:nvPr/>
        </p:nvSpPr>
        <p:spPr>
          <a:xfrm>
            <a:off x="3097" y="1763810"/>
            <a:ext cx="856003" cy="3000762"/>
          </a:xfrm>
          <a:prstGeom prst="rect">
            <a:avLst/>
          </a:prstGeom>
          <a:solidFill>
            <a:srgbClr val="DCBC1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b="0" i="0" dirty="0">
              <a:latin typeface="Gotham Medium" panose="02000604030000020004" pitchFamily="2" charset="0"/>
            </a:endParaRPr>
          </a:p>
        </p:txBody>
      </p:sp>
      <p:pic>
        <p:nvPicPr>
          <p:cNvPr id="5" name="25909D99-4125-48FD-A7AF-ED0B2FBA8D72-2-2-1.png" descr="25909D99-4125-48FD-A7AF-ED0B2FBA8D72-2-2-1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01592" y="12371364"/>
            <a:ext cx="2729282" cy="815316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78163" y="13076008"/>
            <a:ext cx="415178" cy="37959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 b="0" i="0">
                <a:latin typeface="Gotham Book" panose="02000604040000020004" pitchFamily="2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1pPr>
      <a:lvl2pPr marL="0" marR="0" indent="4572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2pPr>
      <a:lvl3pPr marL="0" marR="0" indent="9144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3pPr>
      <a:lvl4pPr marL="0" marR="0" indent="13716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4pPr>
      <a:lvl5pPr marL="0" marR="0" indent="18288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5pPr>
      <a:lvl6pPr marL="0" marR="0" indent="22860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6pPr>
      <a:lvl7pPr marL="0" marR="0" indent="27432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7pPr>
      <a:lvl8pPr marL="0" marR="0" indent="32004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8pPr>
      <a:lvl9pPr marL="0" marR="0" indent="3657600" algn="l" defTabSz="2438338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-170" baseline="0">
          <a:solidFill>
            <a:srgbClr val="FFFFFF"/>
          </a:solidFill>
          <a:uFillTx/>
          <a:latin typeface="Gotham Bold"/>
          <a:ea typeface="Gotham Bold"/>
          <a:cs typeface="Gotham Bold"/>
          <a:sym typeface="Gotham Bold"/>
        </a:defRPr>
      </a:lvl9pPr>
    </p:titleStyle>
    <p:bodyStyle>
      <a:lvl1pPr marL="6096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1pPr>
      <a:lvl2pPr marL="12192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2pPr>
      <a:lvl3pPr marL="18288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3pPr>
      <a:lvl4pPr marL="24384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4pPr>
      <a:lvl5pPr marL="30480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5pPr>
      <a:lvl6pPr marL="36576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6pPr>
      <a:lvl7pPr marL="42672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7pPr>
      <a:lvl8pPr marL="48768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8pPr>
      <a:lvl9pPr marL="5486400" marR="0" indent="-609600" algn="l" defTabSz="2438338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Gotham Book"/>
          <a:ea typeface="Gotham Book"/>
          <a:cs typeface="Gotham Book"/>
          <a:sym typeface="Gotham Book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rinciple One: You’re Fired! Your Role as a Parent has to change"/>
          <p:cNvSpPr txBox="1">
            <a:spLocks noGrp="1"/>
          </p:cNvSpPr>
          <p:nvPr>
            <p:ph type="ctrTitle"/>
          </p:nvPr>
        </p:nvSpPr>
        <p:spPr>
          <a:xfrm>
            <a:off x="1821107" y="1147489"/>
            <a:ext cx="19393911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defRPr sz="6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Principle One: You’re Fired! Your Role as a Parent has to change</a:t>
            </a:r>
          </a:p>
        </p:txBody>
      </p:sp>
      <p:sp>
        <p:nvSpPr>
          <p:cNvPr id="155" name="Reinvent the relationship…"/>
          <p:cNvSpPr txBox="1"/>
          <p:nvPr/>
        </p:nvSpPr>
        <p:spPr>
          <a:xfrm>
            <a:off x="3482238" y="5132567"/>
            <a:ext cx="19177761" cy="7129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507999" indent="-507999" algn="l" defTabSz="12700">
              <a:spcBef>
                <a:spcPts val="7400"/>
              </a:spcBef>
              <a:buSzPct val="100000"/>
              <a:buChar char="-"/>
              <a:defRPr sz="63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Reinvent the relationship</a:t>
            </a:r>
          </a:p>
          <a:p>
            <a:pPr marL="507999" indent="-507999" algn="l" defTabSz="12700">
              <a:spcBef>
                <a:spcPts val="7400"/>
              </a:spcBef>
              <a:buSzPct val="100000"/>
              <a:buChar char="-"/>
              <a:defRPr sz="63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Give them the passport to adulthood</a:t>
            </a:r>
          </a:p>
          <a:p>
            <a:pPr marL="507999" indent="-507999" algn="l" defTabSz="12700">
              <a:spcBef>
                <a:spcPts val="7400"/>
              </a:spcBef>
              <a:buSzPct val="100000"/>
              <a:buChar char="-"/>
              <a:defRPr sz="63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You rewrite the script of your life by letting go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1" build="p" bldLvl="5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rinciple Seven: Financial independence and Responsibility is the Goal"/>
          <p:cNvSpPr txBox="1">
            <a:spLocks noGrp="1"/>
          </p:cNvSpPr>
          <p:nvPr>
            <p:ph type="ctrTitle"/>
          </p:nvPr>
        </p:nvSpPr>
        <p:spPr>
          <a:xfrm>
            <a:off x="1821107" y="1147489"/>
            <a:ext cx="21103988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defRPr sz="6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Principle Seven: Financial independence and Responsibility is the Goal</a:t>
            </a:r>
          </a:p>
        </p:txBody>
      </p:sp>
      <p:sp>
        <p:nvSpPr>
          <p:cNvPr id="182" name="Your adult child should not be the “money pit”…"/>
          <p:cNvSpPr txBox="1"/>
          <p:nvPr/>
        </p:nvSpPr>
        <p:spPr>
          <a:xfrm>
            <a:off x="3482238" y="4620146"/>
            <a:ext cx="18087643" cy="705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marL="380999" indent="-380999" algn="l" defTabSz="914400">
              <a:spcBef>
                <a:spcPts val="5500"/>
              </a:spcBef>
              <a:buSzPct val="100000"/>
              <a:buChar char="-"/>
              <a:defRPr sz="465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Your adult child should not be the “money pit” </a:t>
            </a:r>
          </a:p>
          <a:p>
            <a:pPr marL="380999" indent="-380999" algn="l" defTabSz="914400">
              <a:spcBef>
                <a:spcPts val="5500"/>
              </a:spcBef>
              <a:buSzPct val="100000"/>
              <a:buChar char="-"/>
              <a:defRPr sz="465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75% of parents help their adult children </a:t>
            </a:r>
          </a:p>
          <a:p>
            <a:pPr marL="380999" indent="-380999" algn="l" defTabSz="914400">
              <a:spcBef>
                <a:spcPts val="5500"/>
              </a:spcBef>
              <a:buSzPct val="100000"/>
              <a:buChar char="-"/>
              <a:defRPr sz="465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Develop a plan with an exit strategy </a:t>
            </a:r>
          </a:p>
          <a:p>
            <a:pPr marL="380999" indent="-380999" algn="l" defTabSz="914400">
              <a:spcBef>
                <a:spcPts val="5500"/>
              </a:spcBef>
              <a:buSzPct val="100000"/>
              <a:buChar char="-"/>
              <a:defRPr sz="465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Many times, saying I love you means saying “no.” </a:t>
            </a:r>
          </a:p>
          <a:p>
            <a:pPr marL="380999" indent="-380999" algn="l" defTabSz="914400">
              <a:spcBef>
                <a:spcPts val="5500"/>
              </a:spcBef>
              <a:buSzPct val="100000"/>
              <a:buChar char="-"/>
              <a:defRPr sz="465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Remember the high cost of money to relationships: Don’t make it complicated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" grpId="1" build="p" bldLvl="5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rinciple Eight: Wear Beige and Keep Your Mouth Shut"/>
          <p:cNvSpPr txBox="1">
            <a:spLocks noGrp="1"/>
          </p:cNvSpPr>
          <p:nvPr>
            <p:ph type="ctrTitle"/>
          </p:nvPr>
        </p:nvSpPr>
        <p:spPr>
          <a:xfrm>
            <a:off x="1821107" y="1147489"/>
            <a:ext cx="21103988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defRPr sz="6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Principle Eight: Wear Beige and Keep Your Mouth Shut</a:t>
            </a:r>
          </a:p>
        </p:txBody>
      </p:sp>
      <p:sp>
        <p:nvSpPr>
          <p:cNvPr id="185" name="Be their biggest cheerleader…"/>
          <p:cNvSpPr txBox="1"/>
          <p:nvPr/>
        </p:nvSpPr>
        <p:spPr>
          <a:xfrm>
            <a:off x="3482238" y="5092436"/>
            <a:ext cx="17419524" cy="6586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507999" indent="-507999" algn="l" defTabSz="12700">
              <a:spcBef>
                <a:spcPts val="7400"/>
              </a:spcBef>
              <a:buSzPct val="100000"/>
              <a:buChar char="-"/>
              <a:defRPr sz="62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Be their biggest cheerleader</a:t>
            </a:r>
          </a:p>
          <a:p>
            <a:pPr marL="507999" indent="-507999" algn="l" defTabSz="12700">
              <a:spcBef>
                <a:spcPts val="7400"/>
              </a:spcBef>
              <a:buSzPct val="100000"/>
              <a:buChar char="-"/>
              <a:defRPr sz="62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Support emotionally, physically, befriend the in-laws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" grpId="1" build="p" bldLvl="5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rinciple Nine: Being a Grandparent May Be Your Greatest Legacy"/>
          <p:cNvSpPr txBox="1">
            <a:spLocks noGrp="1"/>
          </p:cNvSpPr>
          <p:nvPr>
            <p:ph type="ctrTitle"/>
          </p:nvPr>
        </p:nvSpPr>
        <p:spPr>
          <a:xfrm>
            <a:off x="1821107" y="1147489"/>
            <a:ext cx="21103988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defRPr sz="6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Principle Nine: Being a Grandparent May Be Your Greatest Legacy </a:t>
            </a:r>
          </a:p>
        </p:txBody>
      </p:sp>
      <p:sp>
        <p:nvSpPr>
          <p:cNvPr id="188" name="It’s party time…"/>
          <p:cNvSpPr txBox="1"/>
          <p:nvPr/>
        </p:nvSpPr>
        <p:spPr>
          <a:xfrm>
            <a:off x="3482238" y="5092436"/>
            <a:ext cx="16021034" cy="6586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507999" indent="-507999" algn="l" defTabSz="12700">
              <a:spcBef>
                <a:spcPts val="7400"/>
              </a:spcBef>
              <a:buSzPct val="100000"/>
              <a:buChar char="-"/>
              <a:defRPr sz="62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It’s party time</a:t>
            </a:r>
          </a:p>
          <a:p>
            <a:pPr marL="507999" indent="-507999" algn="l" defTabSz="12700">
              <a:spcBef>
                <a:spcPts val="7400"/>
              </a:spcBef>
              <a:buSzPct val="100000"/>
              <a:buChar char="-"/>
              <a:defRPr sz="62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Reinvent the relationship with your own kids</a:t>
            </a:r>
          </a:p>
          <a:p>
            <a:pPr marL="507999" indent="-507999" algn="l" defTabSz="12700">
              <a:spcBef>
                <a:spcPts val="7400"/>
              </a:spcBef>
              <a:buSzPct val="100000"/>
              <a:buChar char="-"/>
              <a:defRPr sz="62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Spiritual Legacy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" grpId="1" build="p" bldLvl="5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rinciple Two: Unsolicited Advice is Usually Taken as Criticism"/>
          <p:cNvSpPr txBox="1">
            <a:spLocks noGrp="1"/>
          </p:cNvSpPr>
          <p:nvPr>
            <p:ph type="ctrTitle"/>
          </p:nvPr>
        </p:nvSpPr>
        <p:spPr>
          <a:xfrm>
            <a:off x="1821107" y="1147489"/>
            <a:ext cx="19393911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defRPr sz="6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Principle Two: Unsolicited Advice is Usually Taken as Criticism </a:t>
            </a:r>
          </a:p>
        </p:txBody>
      </p:sp>
      <p:sp>
        <p:nvSpPr>
          <p:cNvPr id="158" name="Experience is a much better teacher than advice…"/>
          <p:cNvSpPr txBox="1"/>
          <p:nvPr/>
        </p:nvSpPr>
        <p:spPr>
          <a:xfrm>
            <a:off x="3482238" y="4820513"/>
            <a:ext cx="19177761" cy="7129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507999" indent="-507999" algn="l" defTabSz="12700">
              <a:spcBef>
                <a:spcPts val="7400"/>
              </a:spcBef>
              <a:buSzPct val="100000"/>
              <a:buChar char="-"/>
              <a:defRPr sz="52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Experience is a much better teacher than advice </a:t>
            </a:r>
          </a:p>
          <a:p>
            <a:pPr marL="507999" indent="-507999" algn="l" defTabSz="12700">
              <a:spcBef>
                <a:spcPts val="7400"/>
              </a:spcBef>
              <a:buSzPct val="100000"/>
              <a:buChar char="-"/>
              <a:defRPr sz="52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Ask for permission to give advice…</a:t>
            </a:r>
          </a:p>
          <a:p>
            <a:pPr marL="507999" indent="-507999" algn="l" defTabSz="12700">
              <a:spcBef>
                <a:spcPts val="7400"/>
              </a:spcBef>
              <a:buSzPct val="100000"/>
              <a:buChar char="-"/>
              <a:defRPr sz="52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Your role changes to mentor and coach</a:t>
            </a:r>
          </a:p>
          <a:p>
            <a:pPr marL="507999" indent="-507999" algn="l" defTabSz="12700">
              <a:spcBef>
                <a:spcPts val="7400"/>
              </a:spcBef>
              <a:buSzPct val="100000"/>
              <a:buChar char="-"/>
              <a:defRPr sz="52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The Bible Says, “Your words have the power to bless or curse.” Bless them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1" build="p" bldLvl="5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rinciple Three: Become a Student of Their Culture"/>
          <p:cNvSpPr txBox="1">
            <a:spLocks noGrp="1"/>
          </p:cNvSpPr>
          <p:nvPr>
            <p:ph type="ctrTitle"/>
          </p:nvPr>
        </p:nvSpPr>
        <p:spPr>
          <a:xfrm>
            <a:off x="1821107" y="1147489"/>
            <a:ext cx="19393911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defRPr sz="6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Principle Three: Become a Student of Their Culture 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Distinctives"/>
          <p:cNvSpPr txBox="1"/>
          <p:nvPr/>
        </p:nvSpPr>
        <p:spPr>
          <a:xfrm>
            <a:off x="2626287" y="4582210"/>
            <a:ext cx="15425612" cy="9820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 lnSpcReduction="10000"/>
          </a:bodyPr>
          <a:lstStyle>
            <a:lvl1pPr algn="l">
              <a:defRPr sz="6713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Distinctives</a:t>
            </a:r>
          </a:p>
        </p:txBody>
      </p:sp>
      <p:sp>
        <p:nvSpPr>
          <p:cNvPr id="163" name="Principle Three: Become a Student of Their Culture"/>
          <p:cNvSpPr txBox="1">
            <a:spLocks noGrp="1"/>
          </p:cNvSpPr>
          <p:nvPr>
            <p:ph type="ctrTitle"/>
          </p:nvPr>
        </p:nvSpPr>
        <p:spPr>
          <a:xfrm>
            <a:off x="1821107" y="1147489"/>
            <a:ext cx="19393911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defRPr sz="6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Principle Three: Become a Student of Their Culture 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rinciple Three: Become a Student of Their Culture"/>
          <p:cNvSpPr txBox="1">
            <a:spLocks noGrp="1"/>
          </p:cNvSpPr>
          <p:nvPr>
            <p:ph type="ctrTitle"/>
          </p:nvPr>
        </p:nvSpPr>
        <p:spPr>
          <a:xfrm>
            <a:off x="1821107" y="1147489"/>
            <a:ext cx="19393911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defRPr sz="6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Principle Three: Become a Student of Their Culture </a:t>
            </a:r>
          </a:p>
        </p:txBody>
      </p:sp>
      <p:sp>
        <p:nvSpPr>
          <p:cNvPr id="166" name="They are shaped by technology…"/>
          <p:cNvSpPr txBox="1"/>
          <p:nvPr/>
        </p:nvSpPr>
        <p:spPr>
          <a:xfrm>
            <a:off x="5062597" y="6011136"/>
            <a:ext cx="18410249" cy="7129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370839" indent="-370839" algn="l" defTabSz="914400">
              <a:spcBef>
                <a:spcPts val="2300"/>
              </a:spcBef>
              <a:buSzPct val="100000"/>
              <a:buChar char="-"/>
              <a:defRPr sz="3796">
                <a:latin typeface="Gotham Book"/>
                <a:ea typeface="Gotham Book"/>
                <a:cs typeface="Gotham Book"/>
                <a:sym typeface="Gotham Book"/>
              </a:defRPr>
            </a:pPr>
            <a:r>
              <a:t>They are shaped by technology </a:t>
            </a:r>
          </a:p>
          <a:p>
            <a:pPr marL="370839" indent="-370839" algn="l" defTabSz="914400">
              <a:spcBef>
                <a:spcPts val="2300"/>
              </a:spcBef>
              <a:buSzPct val="100000"/>
              <a:buChar char="-"/>
              <a:defRPr sz="3796">
                <a:latin typeface="Gotham Book"/>
                <a:ea typeface="Gotham Book"/>
                <a:cs typeface="Gotham Book"/>
                <a:sym typeface="Gotham Book"/>
              </a:defRPr>
            </a:pPr>
            <a:r>
              <a:t>Good news…once they do get married and have kids, their number one desire is to be good parent and have a healthy marriage </a:t>
            </a:r>
          </a:p>
          <a:p>
            <a:pPr marL="370839" indent="-370839" algn="l" defTabSz="914400">
              <a:spcBef>
                <a:spcPts val="2300"/>
              </a:spcBef>
              <a:buSzPct val="100000"/>
              <a:buChar char="-"/>
              <a:defRPr sz="3796">
                <a:latin typeface="Gotham Book"/>
                <a:ea typeface="Gotham Book"/>
                <a:cs typeface="Gotham Book"/>
                <a:sym typeface="Gotham Book"/>
              </a:defRPr>
            </a:pPr>
            <a:r>
              <a:t>They view tolerance as a major trait of a loving person </a:t>
            </a:r>
          </a:p>
          <a:p>
            <a:pPr marL="370839" indent="-370839" algn="l" defTabSz="914400">
              <a:spcBef>
                <a:spcPts val="2300"/>
              </a:spcBef>
              <a:buSzPct val="100000"/>
              <a:buChar char="-"/>
              <a:defRPr sz="3796">
                <a:latin typeface="Gotham Book"/>
                <a:ea typeface="Gotham Book"/>
                <a:cs typeface="Gotham Book"/>
                <a:sym typeface="Gotham Book"/>
              </a:defRPr>
            </a:pPr>
            <a:r>
              <a:t>Cringe Factor</a:t>
            </a:r>
          </a:p>
          <a:p>
            <a:pPr marL="1038352" lvl="2" indent="-370840" algn="l" defTabSz="914400">
              <a:spcBef>
                <a:spcPts val="1400"/>
              </a:spcBef>
              <a:buSzPct val="100000"/>
              <a:buChar char="-"/>
              <a:defRPr sz="3796">
                <a:latin typeface="Gotham Book"/>
                <a:ea typeface="Gotham Book"/>
                <a:cs typeface="Gotham Book"/>
                <a:sym typeface="Gotham Book"/>
              </a:defRPr>
            </a:pPr>
            <a:r>
              <a:t>Pornography</a:t>
            </a:r>
          </a:p>
          <a:p>
            <a:pPr marL="1038352" lvl="2" indent="-370840" algn="l" defTabSz="914400">
              <a:spcBef>
                <a:spcPts val="1400"/>
              </a:spcBef>
              <a:buSzPct val="100000"/>
              <a:buChar char="-"/>
              <a:defRPr sz="3796">
                <a:latin typeface="Gotham Book"/>
                <a:ea typeface="Gotham Book"/>
                <a:cs typeface="Gotham Book"/>
                <a:sym typeface="Gotham Book"/>
              </a:defRPr>
            </a:pPr>
            <a:r>
              <a:t>Cohabitation </a:t>
            </a:r>
          </a:p>
          <a:p>
            <a:pPr marL="1038352" lvl="2" indent="-370840" algn="l" defTabSz="914400">
              <a:spcBef>
                <a:spcPts val="1400"/>
              </a:spcBef>
              <a:buSzPct val="100000"/>
              <a:buChar char="-"/>
              <a:defRPr sz="3796">
                <a:latin typeface="Gotham Book"/>
                <a:ea typeface="Gotham Book"/>
                <a:cs typeface="Gotham Book"/>
                <a:sym typeface="Gotham Book"/>
              </a:defRPr>
            </a:pPr>
            <a:r>
              <a:t>Gender Identity Confusion</a:t>
            </a:r>
          </a:p>
          <a:p>
            <a:pPr marL="1038352" lvl="2" indent="-370840" algn="l" defTabSz="914400">
              <a:spcBef>
                <a:spcPts val="1400"/>
              </a:spcBef>
              <a:buSzPct val="100000"/>
              <a:buChar char="-"/>
              <a:defRPr sz="3796">
                <a:latin typeface="Gotham Book"/>
                <a:ea typeface="Gotham Book"/>
                <a:cs typeface="Gotham Book"/>
                <a:sym typeface="Gotham Book"/>
              </a:defRPr>
            </a:pPr>
            <a:r>
              <a:t>Spiritual life </a:t>
            </a:r>
          </a:p>
        </p:txBody>
      </p:sp>
      <p:sp>
        <p:nvSpPr>
          <p:cNvPr id="167" name="Distinctives"/>
          <p:cNvSpPr txBox="1"/>
          <p:nvPr/>
        </p:nvSpPr>
        <p:spPr>
          <a:xfrm>
            <a:off x="2626287" y="4582210"/>
            <a:ext cx="15425612" cy="9820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 lnSpcReduction="10000"/>
          </a:bodyPr>
          <a:lstStyle>
            <a:lvl1pPr algn="l">
              <a:defRPr sz="6713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pPr defTabSz="914400"/>
            <a:r>
              <a:t>Distinctives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1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" grpId="1" build="p" bldLvl="5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rinciple Four: They Will Never Know How Far the Town is if You Carry them on Your Back"/>
          <p:cNvSpPr txBox="1">
            <a:spLocks noGrp="1"/>
          </p:cNvSpPr>
          <p:nvPr>
            <p:ph type="ctrTitle"/>
          </p:nvPr>
        </p:nvSpPr>
        <p:spPr>
          <a:xfrm>
            <a:off x="1821107" y="1147489"/>
            <a:ext cx="20176296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defRPr sz="6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Principle Four: They Will Never Know How Far the Town is if You Carry them on Your Back</a:t>
            </a:r>
          </a:p>
        </p:txBody>
      </p:sp>
      <p:sp>
        <p:nvSpPr>
          <p:cNvPr id="170" name="Be careful not to enable dependency…"/>
          <p:cNvSpPr txBox="1"/>
          <p:nvPr/>
        </p:nvSpPr>
        <p:spPr>
          <a:xfrm>
            <a:off x="3482238" y="5576650"/>
            <a:ext cx="19177761" cy="7129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507999" indent="-507999" algn="l" defTabSz="12700">
              <a:spcBef>
                <a:spcPts val="7400"/>
              </a:spcBef>
              <a:buSzPct val="100000"/>
              <a:buChar char="-"/>
              <a:defRPr sz="62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Be careful not to enable dependency </a:t>
            </a:r>
          </a:p>
          <a:p>
            <a:pPr marL="507999" indent="-507999" algn="l" defTabSz="12700">
              <a:spcBef>
                <a:spcPts val="7400"/>
              </a:spcBef>
              <a:buSzPct val="100000"/>
              <a:buChar char="-"/>
              <a:defRPr sz="62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THE GOAL: Responsible Adulthood</a:t>
            </a:r>
          </a:p>
          <a:p>
            <a:pPr marL="507999" indent="-507999" algn="l" defTabSz="12700">
              <a:spcBef>
                <a:spcPts val="7400"/>
              </a:spcBef>
              <a:buSzPct val="100000"/>
              <a:buChar char="-"/>
              <a:defRPr sz="62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Develop an action plan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0" grpId="1" build="p" bldLvl="5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rinciple five: Move them from Dependence to Independence"/>
          <p:cNvSpPr txBox="1">
            <a:spLocks noGrp="1"/>
          </p:cNvSpPr>
          <p:nvPr>
            <p:ph type="ctrTitle"/>
          </p:nvPr>
        </p:nvSpPr>
        <p:spPr>
          <a:xfrm>
            <a:off x="1821107" y="1147489"/>
            <a:ext cx="20176296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defRPr sz="6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Principle five: Move them from Dependence to Independence</a:t>
            </a:r>
          </a:p>
        </p:txBody>
      </p:sp>
      <p:sp>
        <p:nvSpPr>
          <p:cNvPr id="173" name="Land the helicopter!…"/>
          <p:cNvSpPr txBox="1"/>
          <p:nvPr/>
        </p:nvSpPr>
        <p:spPr>
          <a:xfrm>
            <a:off x="3482238" y="5368712"/>
            <a:ext cx="18087643" cy="7129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507999" indent="-507999" algn="l" defTabSz="12700">
              <a:spcBef>
                <a:spcPts val="7400"/>
              </a:spcBef>
              <a:buSzPct val="100000"/>
              <a:buChar char="-"/>
              <a:defRPr sz="62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Land the helicopter!</a:t>
            </a:r>
          </a:p>
          <a:p>
            <a:pPr marL="507999" indent="-507999" algn="l" defTabSz="12700">
              <a:spcBef>
                <a:spcPts val="7400"/>
              </a:spcBef>
              <a:buSzPct val="100000"/>
              <a:buChar char="-"/>
              <a:defRPr sz="62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Failure to launch syndrome</a:t>
            </a:r>
          </a:p>
          <a:p>
            <a:pPr marL="507999" indent="-507999" algn="l" defTabSz="12700">
              <a:spcBef>
                <a:spcPts val="7400"/>
              </a:spcBef>
              <a:buSzPct val="100000"/>
              <a:buChar char="-"/>
              <a:defRPr sz="6200">
                <a:latin typeface="Gotham Book"/>
                <a:ea typeface="Gotham Book"/>
                <a:cs typeface="Gotham Book"/>
                <a:sym typeface="Gotham Book"/>
              </a:defRPr>
            </a:pPr>
            <a:r>
              <a:t>"Change always involves a sense of loss." -CS Lewis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" grpId="1" build="p" bldLvl="5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rinciple Six: You can’t want it more than they want it"/>
          <p:cNvSpPr txBox="1">
            <a:spLocks noGrp="1"/>
          </p:cNvSpPr>
          <p:nvPr>
            <p:ph type="ctrTitle"/>
          </p:nvPr>
        </p:nvSpPr>
        <p:spPr>
          <a:xfrm>
            <a:off x="1821107" y="1147489"/>
            <a:ext cx="20176296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defRPr sz="68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Principle Six: You can’t want it more than they want it</a:t>
            </a:r>
          </a:p>
        </p:txBody>
      </p:sp>
      <p:sp>
        <p:nvSpPr>
          <p:cNvPr id="176" name="Offer your adult child tough love…"/>
          <p:cNvSpPr txBox="1"/>
          <p:nvPr/>
        </p:nvSpPr>
        <p:spPr>
          <a:xfrm>
            <a:off x="3482238" y="4989983"/>
            <a:ext cx="18087643" cy="67910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marL="462279" indent="-462279" algn="l" defTabSz="914400">
              <a:spcBef>
                <a:spcPts val="6700"/>
              </a:spcBef>
              <a:buSzPct val="100000"/>
              <a:buChar char="-"/>
              <a:defRPr sz="5642">
                <a:latin typeface="Gotham Book"/>
                <a:ea typeface="Gotham Book"/>
                <a:cs typeface="Gotham Book"/>
                <a:sym typeface="Gotham Book"/>
              </a:defRPr>
            </a:pPr>
            <a:r>
              <a:t>Offer your adult child tough love </a:t>
            </a:r>
          </a:p>
          <a:p>
            <a:pPr marL="462279" indent="-462279" algn="l" defTabSz="914400">
              <a:spcBef>
                <a:spcPts val="6700"/>
              </a:spcBef>
              <a:buSzPct val="100000"/>
              <a:buChar char="-"/>
              <a:defRPr sz="5642">
                <a:latin typeface="Gotham Book"/>
                <a:ea typeface="Gotham Book"/>
                <a:cs typeface="Gotham Book"/>
                <a:sym typeface="Gotham Book"/>
              </a:defRPr>
            </a:pPr>
            <a:r>
              <a:t>Don’t bail them out</a:t>
            </a:r>
          </a:p>
          <a:p>
            <a:pPr marL="462279" indent="-462279" algn="l" defTabSz="914400">
              <a:spcBef>
                <a:spcPts val="6700"/>
              </a:spcBef>
              <a:buSzPct val="100000"/>
              <a:buChar char="-"/>
              <a:defRPr sz="5642">
                <a:latin typeface="Gotham Book"/>
                <a:ea typeface="Gotham Book"/>
                <a:cs typeface="Gotham Book"/>
                <a:sym typeface="Gotham Book"/>
              </a:defRPr>
            </a:pPr>
            <a:r>
              <a:t>Don’t be a one topic parent: “Do they know how you feel?” “Do they know what you believe?”</a:t>
            </a:r>
          </a:p>
          <a:p>
            <a:pPr marL="462279" indent="-462279" algn="l" defTabSz="914400">
              <a:spcBef>
                <a:spcPts val="6700"/>
              </a:spcBef>
              <a:buSzPct val="100000"/>
              <a:buChar char="-"/>
              <a:defRPr sz="5642">
                <a:latin typeface="Gotham Book"/>
                <a:ea typeface="Gotham Book"/>
                <a:cs typeface="Gotham Book"/>
                <a:sym typeface="Gotham Book"/>
              </a:defRPr>
            </a:pPr>
            <a:r>
              <a:t>Don’t dump your anger and frustration on them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" grpId="1" build="p" bldLvl="5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he anatomy of a lost faith"/>
          <p:cNvSpPr txBox="1">
            <a:spLocks noGrp="1"/>
          </p:cNvSpPr>
          <p:nvPr>
            <p:ph type="ctrTitle"/>
          </p:nvPr>
        </p:nvSpPr>
        <p:spPr>
          <a:xfrm>
            <a:off x="1821107" y="1147489"/>
            <a:ext cx="20176296" cy="3252169"/>
          </a:xfrm>
          <a:prstGeom prst="rect">
            <a:avLst/>
          </a:prstGeom>
        </p:spPr>
        <p:txBody>
          <a:bodyPr anchor="ctr"/>
          <a:lstStyle>
            <a:lvl1pPr defTabSz="12700">
              <a:lnSpc>
                <a:spcPct val="100000"/>
              </a:lnSpc>
              <a:defRPr sz="8900" cap="all" spc="0">
                <a:latin typeface="Gotham Book"/>
                <a:ea typeface="Gotham Book"/>
                <a:cs typeface="Gotham Book"/>
                <a:sym typeface="Gotham Book"/>
              </a:defRPr>
            </a:lvl1pPr>
          </a:lstStyle>
          <a:p>
            <a:r>
              <a:t>The anatomy of a lost faith</a:t>
            </a:r>
          </a:p>
        </p:txBody>
      </p:sp>
      <p:sp>
        <p:nvSpPr>
          <p:cNvPr id="179" name="Neglect…"/>
          <p:cNvSpPr txBox="1"/>
          <p:nvPr/>
        </p:nvSpPr>
        <p:spPr>
          <a:xfrm>
            <a:off x="3482238" y="4296718"/>
            <a:ext cx="18087643" cy="7484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360679" indent="-360679" algn="l" defTabSz="914400">
              <a:spcBef>
                <a:spcPts val="5200"/>
              </a:spcBef>
              <a:buSzPct val="100000"/>
              <a:buChar char="-"/>
              <a:defRPr sz="4402">
                <a:latin typeface="Gotham Book"/>
                <a:ea typeface="Gotham Book"/>
                <a:cs typeface="Gotham Book"/>
                <a:sym typeface="Gotham Book"/>
              </a:defRPr>
            </a:pPr>
            <a:r>
              <a:t>Neglect </a:t>
            </a:r>
          </a:p>
          <a:p>
            <a:pPr marL="360679" indent="-360679" algn="l" defTabSz="914400">
              <a:spcBef>
                <a:spcPts val="5200"/>
              </a:spcBef>
              <a:buSzPct val="100000"/>
              <a:buChar char="-"/>
              <a:defRPr sz="4402">
                <a:latin typeface="Gotham Book"/>
                <a:ea typeface="Gotham Book"/>
                <a:cs typeface="Gotham Book"/>
                <a:sym typeface="Gotham Book"/>
              </a:defRPr>
            </a:pPr>
            <a:r>
              <a:t>Drift </a:t>
            </a:r>
          </a:p>
          <a:p>
            <a:pPr marL="360679" indent="-360679" algn="l" defTabSz="914400">
              <a:spcBef>
                <a:spcPts val="5200"/>
              </a:spcBef>
              <a:buSzPct val="100000"/>
              <a:buChar char="-"/>
              <a:defRPr sz="4402">
                <a:latin typeface="Gotham Book"/>
                <a:ea typeface="Gotham Book"/>
                <a:cs typeface="Gotham Book"/>
                <a:sym typeface="Gotham Book"/>
              </a:defRPr>
            </a:pPr>
            <a:r>
              <a:t>Unbelief (or lack of trust)</a:t>
            </a:r>
          </a:p>
          <a:p>
            <a:pPr marL="360679" indent="-360679" algn="l" defTabSz="914400">
              <a:spcBef>
                <a:spcPts val="5200"/>
              </a:spcBef>
              <a:buSzPct val="100000"/>
              <a:buChar char="-"/>
              <a:defRPr sz="4402">
                <a:latin typeface="Gotham Book"/>
                <a:ea typeface="Gotham Book"/>
                <a:cs typeface="Gotham Book"/>
                <a:sym typeface="Gotham Book"/>
              </a:defRPr>
            </a:pPr>
            <a:r>
              <a:t>Disobedience </a:t>
            </a:r>
          </a:p>
          <a:p>
            <a:pPr marL="360679" indent="-360679" algn="l" defTabSz="914400">
              <a:spcBef>
                <a:spcPts val="5200"/>
              </a:spcBef>
              <a:buSzPct val="100000"/>
              <a:buChar char="-"/>
              <a:defRPr sz="4402">
                <a:latin typeface="Gotham Book"/>
                <a:ea typeface="Gotham Book"/>
                <a:cs typeface="Gotham Book"/>
                <a:sym typeface="Gotham Book"/>
              </a:defRPr>
            </a:pPr>
            <a:r>
              <a:t>Dull of hearing </a:t>
            </a:r>
          </a:p>
          <a:p>
            <a:pPr marL="360679" indent="-360679" algn="l" defTabSz="914400">
              <a:spcBef>
                <a:spcPts val="5200"/>
              </a:spcBef>
              <a:buSzPct val="100000"/>
              <a:buChar char="-"/>
              <a:defRPr sz="4402">
                <a:latin typeface="Gotham Book"/>
                <a:ea typeface="Gotham Book"/>
                <a:cs typeface="Gotham Book"/>
                <a:sym typeface="Gotham Book"/>
              </a:defRPr>
            </a:pPr>
            <a:r>
              <a:t>Forfeit their spiritual purpose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1" build="p" bldLvl="5" animBg="1" advAuto="0"/>
    </p:bldLst>
  </p:timing>
</p:sld>
</file>

<file path=ppt/theme/theme1.xml><?xml version="1.0" encoding="utf-8"?>
<a:theme xmlns:a="http://schemas.openxmlformats.org/drawingml/2006/main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407</Words>
  <Application>Microsoft Macintosh PowerPoint</Application>
  <PresentationFormat>Custom</PresentationFormat>
  <Paragraphs>55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Gotham Book</vt:lpstr>
      <vt:lpstr>Gotham Medium</vt:lpstr>
      <vt:lpstr>Gotham Bold</vt:lpstr>
      <vt:lpstr>20_BasicBlack</vt:lpstr>
      <vt:lpstr>Principle One: You’re Fired! Your Role as a Parent has to change</vt:lpstr>
      <vt:lpstr>Principle Two: Unsolicited Advice is Usually Taken as Criticism </vt:lpstr>
      <vt:lpstr>Principle Three: Become a Student of Their Culture </vt:lpstr>
      <vt:lpstr>Principle Three: Become a Student of Their Culture </vt:lpstr>
      <vt:lpstr>Principle Three: Become a Student of Their Culture </vt:lpstr>
      <vt:lpstr>Principle Four: They Will Never Know How Far the Town is if You Carry them on Your Back</vt:lpstr>
      <vt:lpstr>Principle five: Move them from Dependence to Independence</vt:lpstr>
      <vt:lpstr>Principle Six: You can’t want it more than they want it</vt:lpstr>
      <vt:lpstr>The anatomy of a lost faith</vt:lpstr>
      <vt:lpstr>Principle Seven: Financial independence and Responsibility is the Goal</vt:lpstr>
      <vt:lpstr>Principle Eight: Wear Beige and Keep Your Mouth Shut</vt:lpstr>
      <vt:lpstr>Principle Nine: Being a Grandparent May Be Your Greatest Legacy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 One: You’re Fired! Your Role as a Parent has to change</dc:title>
  <cp:lastModifiedBy>Dave Harris</cp:lastModifiedBy>
  <cp:revision>2</cp:revision>
  <dcterms:modified xsi:type="dcterms:W3CDTF">2021-04-21T02:07:15Z</dcterms:modified>
</cp:coreProperties>
</file>